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7" r:id="rId3"/>
    <p:sldId id="278" r:id="rId4"/>
    <p:sldId id="275" r:id="rId5"/>
    <p:sldId id="270" r:id="rId6"/>
    <p:sldId id="279" r:id="rId7"/>
    <p:sldId id="280" r:id="rId8"/>
    <p:sldId id="273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1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0CBFA-181A-43E8-8214-862D8D933DBB}" type="datetimeFigureOut">
              <a:rPr lang="hu-HU" smtClean="0"/>
              <a:t>2014.03.04.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D07BC-28E0-4EE8-B28E-C2A15A6FC0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6481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47D22-5CBD-424E-BED1-05B54BD288E6}" type="datetimeFigureOut">
              <a:rPr lang="hu-HU" smtClean="0"/>
              <a:t>2014.03.04.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7CB5B-2D7C-430B-AB02-DAFC3AB894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970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7CB5B-2D7C-430B-AB02-DAFC3AB8945F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4458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7CB5B-2D7C-430B-AB02-DAFC3AB8945F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4458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7CB5B-2D7C-430B-AB02-DAFC3AB8945F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4458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7CB5B-2D7C-430B-AB02-DAFC3AB8945F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4458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7CB5B-2D7C-430B-AB02-DAFC3AB8945F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4458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7CB5B-2D7C-430B-AB02-DAFC3AB8945F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4458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7CB5B-2D7C-430B-AB02-DAFC3AB8945F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4458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7CB5B-2D7C-430B-AB02-DAFC3AB8945F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4458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5E81-9E9D-4208-AE30-026A337CF728}" type="datetimeFigureOut">
              <a:rPr lang="hu-HU" smtClean="0"/>
              <a:t>2014.03.04.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7969-61CD-4FDA-9CBA-548EA9FC95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2620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5E81-9E9D-4208-AE30-026A337CF728}" type="datetimeFigureOut">
              <a:rPr lang="hu-HU" smtClean="0"/>
              <a:t>2014.03.04.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7969-61CD-4FDA-9CBA-548EA9FC95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507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5E81-9E9D-4208-AE30-026A337CF728}" type="datetimeFigureOut">
              <a:rPr lang="hu-HU" smtClean="0"/>
              <a:t>2014.03.04.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7969-61CD-4FDA-9CBA-548EA9FC95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8466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5E81-9E9D-4208-AE30-026A337CF728}" type="datetimeFigureOut">
              <a:rPr lang="hu-HU" smtClean="0"/>
              <a:t>2014.03.04.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7969-61CD-4FDA-9CBA-548EA9FC95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0674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5E81-9E9D-4208-AE30-026A337CF728}" type="datetimeFigureOut">
              <a:rPr lang="hu-HU" smtClean="0"/>
              <a:t>2014.03.04.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7969-61CD-4FDA-9CBA-548EA9FC95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5922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5E81-9E9D-4208-AE30-026A337CF728}" type="datetimeFigureOut">
              <a:rPr lang="hu-HU" smtClean="0"/>
              <a:t>2014.03.04.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7969-61CD-4FDA-9CBA-548EA9FC95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335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5E81-9E9D-4208-AE30-026A337CF728}" type="datetimeFigureOut">
              <a:rPr lang="hu-HU" smtClean="0"/>
              <a:t>2014.03.04.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7969-61CD-4FDA-9CBA-548EA9FC95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6190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5E81-9E9D-4208-AE30-026A337CF728}" type="datetimeFigureOut">
              <a:rPr lang="hu-HU" smtClean="0"/>
              <a:t>2014.03.04.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7969-61CD-4FDA-9CBA-548EA9FC95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0493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5E81-9E9D-4208-AE30-026A337CF728}" type="datetimeFigureOut">
              <a:rPr lang="hu-HU" smtClean="0"/>
              <a:t>2014.03.04.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7969-61CD-4FDA-9CBA-548EA9FC95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6239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5E81-9E9D-4208-AE30-026A337CF728}" type="datetimeFigureOut">
              <a:rPr lang="hu-HU" smtClean="0"/>
              <a:t>2014.03.04.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7969-61CD-4FDA-9CBA-548EA9FC95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8750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5E81-9E9D-4208-AE30-026A337CF728}" type="datetimeFigureOut">
              <a:rPr lang="hu-HU" smtClean="0"/>
              <a:t>2014.03.04.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7969-61CD-4FDA-9CBA-548EA9FC95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4189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E5E81-9E9D-4208-AE30-026A337CF728}" type="datetimeFigureOut">
              <a:rPr lang="hu-HU" smtClean="0"/>
              <a:t>2014.03.04.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67969-61CD-4FDA-9CBA-548EA9FC95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55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7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052735"/>
            <a:ext cx="7772400" cy="1152129"/>
          </a:xfrm>
        </p:spPr>
        <p:txBody>
          <a:bodyPr>
            <a:normAutofit/>
          </a:bodyPr>
          <a:lstStyle/>
          <a:p>
            <a:r>
              <a:rPr lang="hu-HU" sz="3200" b="1" dirty="0" smtClean="0"/>
              <a:t>„Infrastruktúrafejlesztés a várpalotai kórházban”</a:t>
            </a:r>
            <a:endParaRPr lang="hu-HU" sz="32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3697282"/>
          </a:xfrm>
        </p:spPr>
        <p:txBody>
          <a:bodyPr>
            <a:normAutofit/>
          </a:bodyPr>
          <a:lstStyle/>
          <a:p>
            <a:pPr algn="l"/>
            <a:r>
              <a:rPr lang="hu-HU" sz="2400" dirty="0" smtClean="0">
                <a:solidFill>
                  <a:schemeClr val="tx1"/>
                </a:solidFill>
              </a:rPr>
              <a:t>TIOP-2.1.3-10/1-2010-0001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</a:p>
          <a:p>
            <a:pPr algn="l"/>
            <a:endParaRPr lang="hu-HU" sz="1800" dirty="0" smtClean="0">
              <a:solidFill>
                <a:schemeClr val="tx1"/>
              </a:solidFill>
            </a:endParaRPr>
          </a:p>
          <a:p>
            <a:pPr algn="l"/>
            <a:r>
              <a:rPr lang="hu-HU" sz="2400" dirty="0" smtClean="0">
                <a:solidFill>
                  <a:schemeClr val="tx1"/>
                </a:solidFill>
              </a:rPr>
              <a:t>az </a:t>
            </a:r>
            <a:r>
              <a:rPr lang="hu-HU" sz="2400" i="1" dirty="0" smtClean="0">
                <a:solidFill>
                  <a:schemeClr val="tx1"/>
                </a:solidFill>
              </a:rPr>
              <a:t>„Aktív kórházi ellátásokat kiváltó</a:t>
            </a:r>
          </a:p>
          <a:p>
            <a:pPr algn="l"/>
            <a:r>
              <a:rPr lang="hu-HU" sz="2400" i="1" dirty="0" err="1" smtClean="0">
                <a:solidFill>
                  <a:schemeClr val="tx1"/>
                </a:solidFill>
              </a:rPr>
              <a:t>járóbeteg</a:t>
            </a:r>
            <a:r>
              <a:rPr lang="hu-HU" sz="2400" i="1" dirty="0" smtClean="0">
                <a:solidFill>
                  <a:schemeClr val="tx1"/>
                </a:solidFill>
              </a:rPr>
              <a:t> szolgáltatások fejlesztése</a:t>
            </a:r>
            <a:r>
              <a:rPr lang="hu-HU" sz="2400" dirty="0" smtClean="0">
                <a:solidFill>
                  <a:schemeClr val="tx1"/>
                </a:solidFill>
              </a:rPr>
              <a:t>” </a:t>
            </a:r>
          </a:p>
          <a:p>
            <a:pPr algn="l"/>
            <a:r>
              <a:rPr lang="hu-HU" sz="2400" dirty="0" smtClean="0">
                <a:solidFill>
                  <a:schemeClr val="tx1"/>
                </a:solidFill>
              </a:rPr>
              <a:t>konstrukció keretében</a:t>
            </a:r>
          </a:p>
          <a:p>
            <a:endParaRPr lang="hu-HU" sz="2800" dirty="0">
              <a:solidFill>
                <a:schemeClr val="tx1"/>
              </a:solidFill>
            </a:endParaRPr>
          </a:p>
        </p:txBody>
      </p:sp>
      <p:pic>
        <p:nvPicPr>
          <p:cNvPr id="6" name="Kép 5" descr="GYEMSZI levélpapír-fejlé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7272808" cy="936103"/>
          </a:xfrm>
          <a:prstGeom prst="rect">
            <a:avLst/>
          </a:prstGeom>
          <a:noFill/>
        </p:spPr>
      </p:pic>
      <p:pic>
        <p:nvPicPr>
          <p:cNvPr id="1026" name="Picture 2" descr="NFU_new_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924" y="6093295"/>
            <a:ext cx="3780631" cy="66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NFU_levelpapir_lablec_CMY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7" r="-61147"/>
          <a:stretch/>
        </p:blipFill>
        <p:spPr bwMode="auto">
          <a:xfrm>
            <a:off x="251519" y="6118171"/>
            <a:ext cx="3672409" cy="64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17032"/>
            <a:ext cx="1730127" cy="230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7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92088"/>
          </a:xfrm>
        </p:spPr>
        <p:txBody>
          <a:bodyPr>
            <a:normAutofit/>
          </a:bodyPr>
          <a:lstStyle/>
          <a:p>
            <a:r>
              <a:rPr lang="hu-HU" sz="2400" dirty="0" smtClean="0"/>
              <a:t>Bontás, feltárás, gépészeti alapok </a:t>
            </a:r>
            <a:r>
              <a:rPr lang="hu-HU" sz="2400" i="1" dirty="0" smtClean="0"/>
              <a:t>(2014 januárja)</a:t>
            </a:r>
            <a:endParaRPr lang="hu-HU" sz="2400" i="1" dirty="0"/>
          </a:p>
        </p:txBody>
      </p:sp>
      <p:pic>
        <p:nvPicPr>
          <p:cNvPr id="6" name="Kép 5" descr="GYEMSZI levélpapír-fejlé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7272808" cy="936103"/>
          </a:xfrm>
          <a:prstGeom prst="rect">
            <a:avLst/>
          </a:prstGeom>
          <a:noFill/>
        </p:spPr>
      </p:pic>
      <p:pic>
        <p:nvPicPr>
          <p:cNvPr id="1026" name="Picture 2" descr="NFU_new_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924" y="6093295"/>
            <a:ext cx="3780631" cy="66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NFU_levelpapir_lablec_CMY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7" r="-61147"/>
          <a:stretch/>
        </p:blipFill>
        <p:spPr bwMode="auto">
          <a:xfrm>
            <a:off x="251519" y="6118171"/>
            <a:ext cx="3672409" cy="64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644" y="1628800"/>
            <a:ext cx="2880001" cy="2160000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383" y="1655289"/>
            <a:ext cx="2880001" cy="2160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644" y="3967219"/>
            <a:ext cx="2880000" cy="2160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494" y="3978240"/>
            <a:ext cx="288000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8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92088"/>
          </a:xfrm>
        </p:spPr>
        <p:txBody>
          <a:bodyPr>
            <a:normAutofit/>
          </a:bodyPr>
          <a:lstStyle/>
          <a:p>
            <a:r>
              <a:rPr lang="hu-HU" sz="2400" dirty="0" smtClean="0"/>
              <a:t>Gépészet, tartószerkezet gipszkartonozáshoz</a:t>
            </a:r>
            <a:r>
              <a:rPr lang="hu-HU" sz="2400" i="1" dirty="0" smtClean="0"/>
              <a:t>(2014 januárja)</a:t>
            </a:r>
            <a:endParaRPr lang="hu-HU" sz="2400" i="1" dirty="0"/>
          </a:p>
        </p:txBody>
      </p:sp>
      <p:pic>
        <p:nvPicPr>
          <p:cNvPr id="6" name="Kép 5" descr="GYEMSZI levélpapír-fejlé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7272808" cy="936103"/>
          </a:xfrm>
          <a:prstGeom prst="rect">
            <a:avLst/>
          </a:prstGeom>
          <a:noFill/>
        </p:spPr>
      </p:pic>
      <p:pic>
        <p:nvPicPr>
          <p:cNvPr id="1026" name="Picture 2" descr="NFU_new_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924" y="6093295"/>
            <a:ext cx="3780631" cy="66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NFU_levelpapir_lablec_CMY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7" r="-61147"/>
          <a:stretch/>
        </p:blipFill>
        <p:spPr bwMode="auto">
          <a:xfrm>
            <a:off x="251519" y="6118171"/>
            <a:ext cx="3672409" cy="64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37" y="1628800"/>
            <a:ext cx="2880000" cy="2160000"/>
          </a:xfr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1628799"/>
            <a:ext cx="2880000" cy="216000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13" y="3933055"/>
            <a:ext cx="2880001" cy="21600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760" y="3928328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4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92088"/>
          </a:xfrm>
        </p:spPr>
        <p:txBody>
          <a:bodyPr>
            <a:normAutofit/>
          </a:bodyPr>
          <a:lstStyle/>
          <a:p>
            <a:r>
              <a:rPr lang="hu-HU" sz="2400" dirty="0" smtClean="0"/>
              <a:t>Gépészet, gipszkartonozás </a:t>
            </a:r>
            <a:r>
              <a:rPr lang="hu-HU" sz="2400" i="1" dirty="0" smtClean="0"/>
              <a:t>(2014. január-február)</a:t>
            </a:r>
            <a:endParaRPr lang="hu-HU" sz="2400" i="1" dirty="0"/>
          </a:p>
        </p:txBody>
      </p:sp>
      <p:pic>
        <p:nvPicPr>
          <p:cNvPr id="6" name="Kép 5" descr="GYEMSZI levélpapír-fejlé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7272808" cy="936103"/>
          </a:xfrm>
          <a:prstGeom prst="rect">
            <a:avLst/>
          </a:prstGeom>
          <a:noFill/>
        </p:spPr>
      </p:pic>
      <p:pic>
        <p:nvPicPr>
          <p:cNvPr id="1026" name="Picture 2" descr="NFU_new_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924" y="6093295"/>
            <a:ext cx="3780631" cy="66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NFU_levelpapir_lablec_CMY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7" r="-61147"/>
          <a:stretch/>
        </p:blipFill>
        <p:spPr bwMode="auto">
          <a:xfrm>
            <a:off x="251519" y="6118171"/>
            <a:ext cx="3672409" cy="64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2879999" cy="2160000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28800"/>
            <a:ext cx="2880000" cy="2160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15" y="4005468"/>
            <a:ext cx="2880322" cy="216024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26" y="4004823"/>
            <a:ext cx="288000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2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hu-HU" sz="2400" dirty="0" smtClean="0"/>
              <a:t>Nyílászárók cseréje, szerkezet gipszkartonozáshoz </a:t>
            </a:r>
            <a:r>
              <a:rPr lang="hu-HU" sz="2400" i="1" dirty="0" smtClean="0"/>
              <a:t>(2014 februárja)</a:t>
            </a:r>
            <a:endParaRPr lang="hu-HU" sz="2400" i="1" dirty="0"/>
          </a:p>
        </p:txBody>
      </p:sp>
      <p:pic>
        <p:nvPicPr>
          <p:cNvPr id="6" name="Kép 5" descr="GYEMSZI levélpapír-fejlé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7272808" cy="936103"/>
          </a:xfrm>
          <a:prstGeom prst="rect">
            <a:avLst/>
          </a:prstGeom>
          <a:noFill/>
        </p:spPr>
      </p:pic>
      <p:pic>
        <p:nvPicPr>
          <p:cNvPr id="1026" name="Picture 2" descr="NFU_new_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924" y="6093295"/>
            <a:ext cx="3780631" cy="66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NFU_levelpapir_lablec_CMY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7" r="-61147"/>
          <a:stretch/>
        </p:blipFill>
        <p:spPr bwMode="auto">
          <a:xfrm>
            <a:off x="251519" y="6118171"/>
            <a:ext cx="3672409" cy="64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63" y="1556792"/>
            <a:ext cx="2880000" cy="2160000"/>
          </a:xfr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56792"/>
            <a:ext cx="2880001" cy="216000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8" y="3934119"/>
            <a:ext cx="2880000" cy="21600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460" y="3933295"/>
            <a:ext cx="288000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8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92088"/>
          </a:xfrm>
        </p:spPr>
        <p:txBody>
          <a:bodyPr>
            <a:normAutofit/>
          </a:bodyPr>
          <a:lstStyle/>
          <a:p>
            <a:r>
              <a:rPr lang="hu-HU" sz="2400" dirty="0" smtClean="0"/>
              <a:t>gépészet, villanyóra szekrény, vizesblokk </a:t>
            </a:r>
            <a:r>
              <a:rPr lang="hu-HU" sz="2400" i="1" dirty="0" smtClean="0"/>
              <a:t>(2014 februárja)</a:t>
            </a:r>
            <a:endParaRPr lang="hu-HU" sz="2400" i="1" dirty="0"/>
          </a:p>
        </p:txBody>
      </p:sp>
      <p:pic>
        <p:nvPicPr>
          <p:cNvPr id="6" name="Kép 5" descr="GYEMSZI levélpapír-fejlé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7272808" cy="936103"/>
          </a:xfrm>
          <a:prstGeom prst="rect">
            <a:avLst/>
          </a:prstGeom>
          <a:noFill/>
        </p:spPr>
      </p:pic>
      <p:pic>
        <p:nvPicPr>
          <p:cNvPr id="1026" name="Picture 2" descr="NFU_new_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924" y="6093295"/>
            <a:ext cx="3780631" cy="66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NFU_levelpapir_lablec_CMY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7" r="-61147"/>
          <a:stretch/>
        </p:blipFill>
        <p:spPr bwMode="auto">
          <a:xfrm>
            <a:off x="251519" y="6118171"/>
            <a:ext cx="3672409" cy="64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0" y="1628800"/>
            <a:ext cx="2880000" cy="2160000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948981"/>
            <a:ext cx="2880001" cy="2160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02062"/>
            <a:ext cx="2880000" cy="2160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586" y="3933295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92088"/>
          </a:xfrm>
        </p:spPr>
        <p:txBody>
          <a:bodyPr>
            <a:normAutofit/>
          </a:bodyPr>
          <a:lstStyle/>
          <a:p>
            <a:r>
              <a:rPr lang="hu-HU" sz="2400" dirty="0" smtClean="0"/>
              <a:t>gépészet, villanyóra szekrény, vizesblokk </a:t>
            </a:r>
            <a:r>
              <a:rPr lang="hu-HU" sz="2400" i="1" dirty="0" smtClean="0"/>
              <a:t>(2014 februárja)</a:t>
            </a:r>
            <a:endParaRPr lang="hu-HU" sz="2400" i="1" dirty="0"/>
          </a:p>
        </p:txBody>
      </p:sp>
      <p:pic>
        <p:nvPicPr>
          <p:cNvPr id="6" name="Kép 5" descr="GYEMSZI levélpapír-fejlé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7272808" cy="936103"/>
          </a:xfrm>
          <a:prstGeom prst="rect">
            <a:avLst/>
          </a:prstGeom>
          <a:noFill/>
        </p:spPr>
      </p:pic>
      <p:pic>
        <p:nvPicPr>
          <p:cNvPr id="1026" name="Picture 2" descr="NFU_new_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924" y="6093295"/>
            <a:ext cx="3780631" cy="66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NFU_levelpapir_lablec_CMY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7" r="-61147"/>
          <a:stretch/>
        </p:blipFill>
        <p:spPr bwMode="auto">
          <a:xfrm>
            <a:off x="251519" y="6118171"/>
            <a:ext cx="3672409" cy="64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2879999" cy="2160000"/>
          </a:xfr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1556791"/>
            <a:ext cx="2880000" cy="216000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13" y="3929400"/>
            <a:ext cx="2880000" cy="21600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88899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7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720080"/>
          </a:xfrm>
        </p:spPr>
        <p:txBody>
          <a:bodyPr>
            <a:normAutofit/>
          </a:bodyPr>
          <a:lstStyle/>
          <a:p>
            <a:r>
              <a:rPr lang="hu-HU" sz="3600" dirty="0" smtClean="0"/>
              <a:t>Eszközbeszerzés a projekt keretében</a:t>
            </a:r>
            <a:endParaRPr lang="hu-HU" sz="3600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2060849"/>
            <a:ext cx="8229600" cy="39604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1800" dirty="0"/>
              <a:t>	</a:t>
            </a:r>
            <a:r>
              <a:rPr lang="hu-HU" sz="1800" b="1" dirty="0" smtClean="0"/>
              <a:t>IT eszközök és medika szoftver beszerzése</a:t>
            </a:r>
          </a:p>
          <a:p>
            <a:r>
              <a:rPr lang="hu-HU" sz="1800" dirty="0" smtClean="0"/>
              <a:t>a rendelkezésre álló keretösszeg: nettó 38 893 978 Ft (bruttó: 49 395 353 Ft)</a:t>
            </a:r>
          </a:p>
          <a:p>
            <a:r>
              <a:rPr lang="hu-HU" sz="1800" dirty="0" smtClean="0"/>
              <a:t>informatikai rendszerfejlesztés valósul meg a projektben</a:t>
            </a:r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r>
              <a:rPr lang="hu-HU" sz="1800" dirty="0"/>
              <a:t>	</a:t>
            </a:r>
            <a:r>
              <a:rPr lang="hu-HU" sz="1800" b="1" dirty="0"/>
              <a:t>orvosi eszközök, gépműszer és </a:t>
            </a:r>
            <a:r>
              <a:rPr lang="hu-HU" sz="1800" b="1" dirty="0" err="1"/>
              <a:t>mobíliák</a:t>
            </a:r>
            <a:r>
              <a:rPr lang="hu-HU" sz="1800" b="1" dirty="0"/>
              <a:t> közbeszerzése</a:t>
            </a:r>
          </a:p>
          <a:p>
            <a:r>
              <a:rPr lang="hu-HU" sz="1800" dirty="0"/>
              <a:t>a rendelkezésre álló keretösszeg: nettó 90 452 838 Ft (bruttó: 114 875 105 Ft)</a:t>
            </a:r>
          </a:p>
          <a:p>
            <a:r>
              <a:rPr lang="hu-HU" sz="1800" dirty="0"/>
              <a:t>elemei: 	</a:t>
            </a:r>
            <a:r>
              <a:rPr lang="hu-HU" sz="1800" dirty="0" err="1" smtClean="0"/>
              <a:t>járóbeteg</a:t>
            </a:r>
            <a:r>
              <a:rPr lang="hu-HU" sz="1800" dirty="0" smtClean="0"/>
              <a:t> szakellátás eszköz</a:t>
            </a:r>
          </a:p>
          <a:p>
            <a:pPr marL="0" indent="0">
              <a:buNone/>
            </a:pPr>
            <a:r>
              <a:rPr lang="hu-HU" sz="1800" dirty="0"/>
              <a:t>	</a:t>
            </a:r>
            <a:r>
              <a:rPr lang="hu-HU" sz="1800" dirty="0" smtClean="0"/>
              <a:t>	egynapos </a:t>
            </a:r>
            <a:r>
              <a:rPr lang="hu-HU" sz="1800" dirty="0"/>
              <a:t>sebészeti </a:t>
            </a:r>
            <a:r>
              <a:rPr lang="hu-HU" sz="1800" dirty="0" smtClean="0"/>
              <a:t>ellátás </a:t>
            </a:r>
            <a:r>
              <a:rPr lang="hu-HU" sz="1800" dirty="0"/>
              <a:t>eszközei</a:t>
            </a:r>
          </a:p>
          <a:p>
            <a:pPr marL="0" indent="0">
              <a:buNone/>
            </a:pPr>
            <a:r>
              <a:rPr lang="hu-HU" sz="1800" dirty="0"/>
              <a:t>		krónikus, rehabilitációs osztály gyógyító tevékenységének eszközei</a:t>
            </a:r>
          </a:p>
          <a:p>
            <a:pPr marL="0" indent="0">
              <a:buNone/>
            </a:pPr>
            <a:r>
              <a:rPr lang="hu-HU" sz="1800" dirty="0"/>
              <a:t>		otthonápolási tevékenység eszközei</a:t>
            </a:r>
          </a:p>
          <a:p>
            <a:pPr marL="0" indent="0">
              <a:buNone/>
            </a:pPr>
            <a:endParaRPr lang="hu-HU" sz="1800" dirty="0" smtClean="0"/>
          </a:p>
          <a:p>
            <a:r>
              <a:rPr lang="hu-HU" sz="1800" dirty="0" smtClean="0"/>
              <a:t>9. számú Támogatási szerződés módosítási kérelem – szakmai tartalom módosítása (bizonyos IT és orvosi eszközök cseréje) folyamatban, a Közreműködő szervezet (ESZA </a:t>
            </a:r>
            <a:r>
              <a:rPr lang="hu-HU" sz="1800" dirty="0" err="1" smtClean="0"/>
              <a:t>nKft</a:t>
            </a:r>
            <a:r>
              <a:rPr lang="hu-HU" sz="1800" dirty="0" smtClean="0"/>
              <a:t>.) előzetes jóváhagyásával, illetve a közbeszerzési eljárások tendercsomagjának szakmai –műszaki specifikációja készül</a:t>
            </a:r>
          </a:p>
          <a:p>
            <a:pPr marL="0" indent="0">
              <a:buNone/>
            </a:pPr>
            <a:endParaRPr lang="hu-HU" sz="1800" dirty="0" smtClean="0"/>
          </a:p>
          <a:p>
            <a:endParaRPr lang="hu-HU" sz="1800" dirty="0" smtClean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dirty="0" smtClean="0"/>
          </a:p>
          <a:p>
            <a:pPr>
              <a:buFontTx/>
              <a:buChar char="-"/>
            </a:pPr>
            <a:endParaRPr lang="hu-HU" dirty="0" smtClean="0"/>
          </a:p>
          <a:p>
            <a:endParaRPr lang="hu-HU" dirty="0"/>
          </a:p>
        </p:txBody>
      </p:sp>
      <p:pic>
        <p:nvPicPr>
          <p:cNvPr id="6" name="Kép 5" descr="GYEMSZI levélpapír-fejlé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7272808" cy="936103"/>
          </a:xfrm>
          <a:prstGeom prst="rect">
            <a:avLst/>
          </a:prstGeom>
          <a:noFill/>
        </p:spPr>
      </p:pic>
      <p:pic>
        <p:nvPicPr>
          <p:cNvPr id="1026" name="Picture 2" descr="NFU_new_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924" y="6093295"/>
            <a:ext cx="3780631" cy="66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NFU_levelpapir_lablec_CMY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7" r="-61147"/>
          <a:stretch/>
        </p:blipFill>
        <p:spPr bwMode="auto">
          <a:xfrm>
            <a:off x="251519" y="6118171"/>
            <a:ext cx="3672409" cy="64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81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052734"/>
            <a:ext cx="8229600" cy="864098"/>
          </a:xfrm>
        </p:spPr>
        <p:txBody>
          <a:bodyPr>
            <a:normAutofit/>
          </a:bodyPr>
          <a:lstStyle/>
          <a:p>
            <a:r>
              <a:rPr lang="hu-HU" sz="2400" dirty="0" smtClean="0"/>
              <a:t>„Infrastruktúrafejlesztés a várpalotai kórházban”</a:t>
            </a:r>
            <a:br>
              <a:rPr lang="hu-HU" sz="2400" dirty="0" smtClean="0"/>
            </a:br>
            <a:r>
              <a:rPr lang="hu-HU" sz="2400" dirty="0" smtClean="0"/>
              <a:t>a projekt alapadatai</a:t>
            </a:r>
            <a:endParaRPr lang="hu-HU" sz="2400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 fontScale="92500" lnSpcReduction="20000"/>
          </a:bodyPr>
          <a:lstStyle/>
          <a:p>
            <a:r>
              <a:rPr lang="hu-HU" sz="2000" dirty="0" smtClean="0"/>
              <a:t>pályázat beérkezése: 2010. március 11.</a:t>
            </a:r>
          </a:p>
          <a:p>
            <a:r>
              <a:rPr lang="hu-HU" sz="2000" dirty="0"/>
              <a:t>t</a:t>
            </a:r>
            <a:r>
              <a:rPr lang="hu-HU" sz="2000" dirty="0" smtClean="0"/>
              <a:t>ámogató döntés: 2010. július 23.</a:t>
            </a:r>
          </a:p>
          <a:p>
            <a:r>
              <a:rPr lang="hu-HU" sz="2000" dirty="0"/>
              <a:t>t</a:t>
            </a:r>
            <a:r>
              <a:rPr lang="hu-HU" sz="2000" dirty="0" smtClean="0"/>
              <a:t>ámogatási szerződés hatályba lépése: 2010. október 27.</a:t>
            </a:r>
          </a:p>
          <a:p>
            <a:r>
              <a:rPr lang="hu-HU" sz="2000" dirty="0"/>
              <a:t>p</a:t>
            </a:r>
            <a:r>
              <a:rPr lang="hu-HU" sz="2000" dirty="0" smtClean="0"/>
              <a:t>rojektmegvalósítás kezdete: 2011. február 01.</a:t>
            </a:r>
          </a:p>
          <a:p>
            <a:r>
              <a:rPr lang="hu-HU" sz="2000" dirty="0" smtClean="0"/>
              <a:t>projekt befejezése: 8. sz. Támogatási szerződés módosítási kérelemben: 2014. augusztus 31.</a:t>
            </a:r>
          </a:p>
          <a:p>
            <a:pPr marL="0" indent="0">
              <a:buNone/>
            </a:pPr>
            <a:endParaRPr lang="hu-HU" sz="1600" dirty="0"/>
          </a:p>
          <a:p>
            <a:pPr marL="0" indent="0">
              <a:buNone/>
            </a:pPr>
            <a:r>
              <a:rPr lang="hu-HU" sz="2000" dirty="0" smtClean="0"/>
              <a:t>a projekt kedvezményezettje Várpalota Város Önkormányzata </a:t>
            </a:r>
            <a:r>
              <a:rPr lang="hu-HU" sz="1600" dirty="0" smtClean="0"/>
              <a:t>(2012. április 30-ig), </a:t>
            </a:r>
          </a:p>
          <a:p>
            <a:pPr marL="0" indent="0">
              <a:buNone/>
            </a:pPr>
            <a:r>
              <a:rPr lang="hu-HU" sz="2000" dirty="0" smtClean="0"/>
              <a:t>majd a 2012. évi 92/2012. (IV. 27.) Kormányrendelet szerint a Gyógyszerészeti és Egészségügyi Minőség- és Szervezetfejlesztési Intézet </a:t>
            </a:r>
            <a:r>
              <a:rPr lang="hu-HU" sz="1600" dirty="0" smtClean="0"/>
              <a:t>(2012. május 1-jétől)</a:t>
            </a:r>
            <a:endParaRPr lang="hu-HU" sz="2000" dirty="0" smtClean="0"/>
          </a:p>
          <a:p>
            <a:pPr marL="0" indent="0">
              <a:buNone/>
            </a:pPr>
            <a:endParaRPr lang="hu-HU" sz="1600" dirty="0" smtClean="0"/>
          </a:p>
          <a:p>
            <a:pPr marL="0" indent="0">
              <a:buNone/>
            </a:pPr>
            <a:r>
              <a:rPr lang="hu-HU" sz="2000" dirty="0" smtClean="0"/>
              <a:t>	a projekt összköltsége:	873 532 437 Ft</a:t>
            </a:r>
          </a:p>
          <a:p>
            <a:pPr marL="0" indent="0">
              <a:buNone/>
            </a:pPr>
            <a:r>
              <a:rPr lang="hu-HU" sz="2000" dirty="0" smtClean="0"/>
              <a:t>	a támogatás összege:	786 179 193 Ft</a:t>
            </a:r>
            <a:endParaRPr lang="hu-HU" sz="2000" dirty="0"/>
          </a:p>
        </p:txBody>
      </p:sp>
      <p:pic>
        <p:nvPicPr>
          <p:cNvPr id="6" name="Kép 5" descr="GYEMSZI levélpapír-fejlé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7272808" cy="936103"/>
          </a:xfrm>
          <a:prstGeom prst="rect">
            <a:avLst/>
          </a:prstGeom>
          <a:noFill/>
        </p:spPr>
      </p:pic>
      <p:pic>
        <p:nvPicPr>
          <p:cNvPr id="1026" name="Picture 2" descr="NFU_new_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924" y="6093295"/>
            <a:ext cx="3780631" cy="66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NFU_levelpapir_lablec_CMY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7" r="-61147"/>
          <a:stretch/>
        </p:blipFill>
        <p:spPr bwMode="auto">
          <a:xfrm>
            <a:off x="251519" y="6118171"/>
            <a:ext cx="3672409" cy="64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93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052734"/>
            <a:ext cx="8229600" cy="864098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Az „Infrastruktúrafejlesztés a várpalotai kórházban”</a:t>
            </a:r>
            <a:br>
              <a:rPr lang="hu-HU" sz="2400" dirty="0" smtClean="0"/>
            </a:br>
            <a:r>
              <a:rPr lang="hu-HU" sz="2400" dirty="0" smtClean="0"/>
              <a:t>elnevezésű projekt célja</a:t>
            </a:r>
            <a:endParaRPr lang="hu-HU" sz="2400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 fontScale="92500" lnSpcReduction="20000"/>
          </a:bodyPr>
          <a:lstStyle/>
          <a:p>
            <a:r>
              <a:rPr lang="hu-HU" sz="2000" dirty="0" smtClean="0"/>
              <a:t>központosított </a:t>
            </a:r>
            <a:r>
              <a:rPr lang="hu-HU" sz="2000" dirty="0" err="1" smtClean="0"/>
              <a:t>járóbeteg</a:t>
            </a:r>
            <a:r>
              <a:rPr lang="hu-HU" sz="2000" dirty="0" smtClean="0"/>
              <a:t> szakellátó centrum létrehozása a térségben</a:t>
            </a:r>
          </a:p>
          <a:p>
            <a:r>
              <a:rPr lang="hu-HU" sz="2000" dirty="0" smtClean="0"/>
              <a:t>a meglévő kórház felújításával és bővítésével</a:t>
            </a:r>
          </a:p>
          <a:p>
            <a:r>
              <a:rPr lang="hu-HU" sz="2000" dirty="0" smtClean="0"/>
              <a:t>korszerű eszközök beszerzésével</a:t>
            </a:r>
          </a:p>
          <a:p>
            <a:r>
              <a:rPr lang="hu-HU" sz="2000" dirty="0" smtClean="0"/>
              <a:t>a várpalotai szakellátás szakmai profiljának bővítése</a:t>
            </a:r>
          </a:p>
          <a:p>
            <a:r>
              <a:rPr lang="hu-HU" sz="2000" dirty="0" smtClean="0"/>
              <a:t>egészségmegőrzés, betegségmegelőzés</a:t>
            </a:r>
          </a:p>
          <a:p>
            <a:r>
              <a:rPr lang="hu-HU" sz="2000" dirty="0" smtClean="0"/>
              <a:t>egészségfejlesztés: népegészségügyi- és egészséges életmódra nevelő programok, prevenciós tevékenység</a:t>
            </a:r>
          </a:p>
          <a:p>
            <a:pPr marL="0" indent="0">
              <a:buNone/>
            </a:pPr>
            <a:endParaRPr lang="hu-HU" sz="1600" dirty="0" smtClean="0"/>
          </a:p>
          <a:p>
            <a:pPr marL="0" indent="0">
              <a:buNone/>
            </a:pPr>
            <a:r>
              <a:rPr lang="hu-HU" sz="2000" dirty="0" smtClean="0"/>
              <a:t>a projekt megvalósításában Várpalota város két egészségügyi szolgáltatója vesz részt:</a:t>
            </a:r>
          </a:p>
          <a:p>
            <a:pPr marL="0" indent="0">
              <a:buNone/>
            </a:pPr>
            <a:r>
              <a:rPr lang="hu-HU" sz="2000" dirty="0" smtClean="0"/>
              <a:t>	- General Medicina </a:t>
            </a:r>
            <a:r>
              <a:rPr lang="hu-HU" sz="2000" smtClean="0"/>
              <a:t>Egészségügyi Szolgáltató Kft</a:t>
            </a:r>
            <a:r>
              <a:rPr lang="hu-HU" sz="2000" dirty="0" smtClean="0"/>
              <a:t>.</a:t>
            </a:r>
          </a:p>
          <a:p>
            <a:pPr marL="0" indent="0">
              <a:buNone/>
            </a:pPr>
            <a:r>
              <a:rPr lang="hu-HU" sz="2000" dirty="0"/>
              <a:t>	</a:t>
            </a:r>
            <a:r>
              <a:rPr lang="hu-HU" sz="2000" dirty="0" smtClean="0"/>
              <a:t>- </a:t>
            </a:r>
            <a:r>
              <a:rPr lang="hu-HU" sz="2000" dirty="0" err="1" smtClean="0"/>
              <a:t>Palotahosp</a:t>
            </a:r>
            <a:r>
              <a:rPr lang="hu-HU" sz="2000" dirty="0" smtClean="0"/>
              <a:t> Egészségügyi és Szolgáltató Kft.</a:t>
            </a:r>
            <a:endParaRPr lang="hu-HU" sz="1600" dirty="0" smtClean="0"/>
          </a:p>
          <a:p>
            <a:pPr marL="0" indent="0">
              <a:buNone/>
            </a:pPr>
            <a:r>
              <a:rPr lang="hu-HU" sz="2000" dirty="0" smtClean="0"/>
              <a:t>	</a:t>
            </a:r>
            <a:endParaRPr lang="hu-HU" sz="2000" dirty="0"/>
          </a:p>
        </p:txBody>
      </p:sp>
      <p:pic>
        <p:nvPicPr>
          <p:cNvPr id="6" name="Kép 5" descr="GYEMSZI levélpapír-fejlé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7272808" cy="936103"/>
          </a:xfrm>
          <a:prstGeom prst="rect">
            <a:avLst/>
          </a:prstGeom>
          <a:noFill/>
        </p:spPr>
      </p:pic>
      <p:pic>
        <p:nvPicPr>
          <p:cNvPr id="1026" name="Picture 2" descr="NFU_new_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924" y="6093295"/>
            <a:ext cx="3780631" cy="66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NFU_levelpapir_lablec_CMY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7" r="-61147"/>
          <a:stretch/>
        </p:blipFill>
        <p:spPr bwMode="auto">
          <a:xfrm>
            <a:off x="251519" y="6118171"/>
            <a:ext cx="3672409" cy="64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6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rtalom helye 7"/>
          <p:cNvSpPr>
            <a:spLocks noGrp="1"/>
          </p:cNvSpPr>
          <p:nvPr>
            <p:ph sz="half" idx="1"/>
          </p:nvPr>
        </p:nvSpPr>
        <p:spPr>
          <a:xfrm>
            <a:off x="467544" y="1985383"/>
            <a:ext cx="4038600" cy="413732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hu-HU" b="1" dirty="0" smtClean="0"/>
              <a:t>GENERAL MEDICINA KFT. szakrendelései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Reumatológia</a:t>
            </a:r>
          </a:p>
          <a:p>
            <a:r>
              <a:rPr lang="hu-HU" dirty="0" smtClean="0"/>
              <a:t>Szemészet</a:t>
            </a:r>
          </a:p>
          <a:p>
            <a:r>
              <a:rPr lang="hu-HU" dirty="0" err="1" smtClean="0"/>
              <a:t>Fiziotherápia</a:t>
            </a:r>
            <a:r>
              <a:rPr lang="hu-HU" dirty="0" smtClean="0"/>
              <a:t>, masszázs</a:t>
            </a:r>
          </a:p>
          <a:p>
            <a:r>
              <a:rPr lang="hu-HU" dirty="0" smtClean="0"/>
              <a:t>Gyógytorna</a:t>
            </a:r>
          </a:p>
          <a:p>
            <a:r>
              <a:rPr lang="hu-HU" dirty="0" smtClean="0"/>
              <a:t>Neurológia</a:t>
            </a:r>
          </a:p>
          <a:p>
            <a:r>
              <a:rPr lang="hu-HU" dirty="0" smtClean="0"/>
              <a:t>Fül-, orr- gége</a:t>
            </a:r>
          </a:p>
          <a:p>
            <a:r>
              <a:rPr lang="hu-HU" dirty="0" err="1" smtClean="0"/>
              <a:t>Audiológia</a:t>
            </a:r>
            <a:endParaRPr lang="hu-HU" dirty="0" smtClean="0"/>
          </a:p>
          <a:p>
            <a:r>
              <a:rPr lang="hu-HU" dirty="0" err="1" smtClean="0"/>
              <a:t>Orthopédia</a:t>
            </a:r>
            <a:endParaRPr lang="hu-HU" dirty="0" smtClean="0"/>
          </a:p>
          <a:p>
            <a:r>
              <a:rPr lang="hu-HU" dirty="0" err="1" smtClean="0"/>
              <a:t>Urulógia</a:t>
            </a:r>
            <a:endParaRPr lang="hu-HU" dirty="0" smtClean="0"/>
          </a:p>
          <a:p>
            <a:r>
              <a:rPr lang="hu-HU" dirty="0" smtClean="0"/>
              <a:t>Onkológia</a:t>
            </a:r>
          </a:p>
          <a:p>
            <a:r>
              <a:rPr lang="hu-HU" dirty="0" smtClean="0"/>
              <a:t>Pulmonológia, tüdőgondozó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err="1" smtClean="0"/>
              <a:t>Optometrista</a:t>
            </a:r>
            <a:r>
              <a:rPr lang="hu-HU" dirty="0" smtClean="0"/>
              <a:t> szaküzlet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Gyógyászati segédeszköz üzlet</a:t>
            </a:r>
            <a:endParaRPr lang="hu-HU" dirty="0"/>
          </a:p>
        </p:txBody>
      </p:sp>
      <p:sp>
        <p:nvSpPr>
          <p:cNvPr id="9" name="Tartalom helye 8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13732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hu-HU" b="1" dirty="0" smtClean="0"/>
              <a:t>PALOTAHOSP KFT. szakrendelései</a:t>
            </a:r>
          </a:p>
          <a:p>
            <a:endParaRPr lang="hu-HU" dirty="0" smtClean="0"/>
          </a:p>
          <a:p>
            <a:r>
              <a:rPr lang="hu-HU" dirty="0" smtClean="0"/>
              <a:t>Belgyógyászat</a:t>
            </a:r>
          </a:p>
          <a:p>
            <a:r>
              <a:rPr lang="hu-HU" dirty="0" err="1" smtClean="0"/>
              <a:t>Dialbetológia</a:t>
            </a:r>
            <a:endParaRPr lang="hu-HU" dirty="0" smtClean="0"/>
          </a:p>
          <a:p>
            <a:r>
              <a:rPr lang="hu-HU" dirty="0" err="1" smtClean="0"/>
              <a:t>Nephrológia</a:t>
            </a:r>
            <a:endParaRPr lang="hu-HU" dirty="0" smtClean="0"/>
          </a:p>
          <a:p>
            <a:r>
              <a:rPr lang="hu-HU" dirty="0" smtClean="0"/>
              <a:t>Kardiológia</a:t>
            </a:r>
          </a:p>
          <a:p>
            <a:r>
              <a:rPr lang="hu-HU" dirty="0" err="1" smtClean="0"/>
              <a:t>Gastroenterológia</a:t>
            </a:r>
            <a:endParaRPr lang="hu-HU" dirty="0" smtClean="0"/>
          </a:p>
          <a:p>
            <a:r>
              <a:rPr lang="hu-HU" dirty="0" err="1" smtClean="0"/>
              <a:t>Aneszteziológia</a:t>
            </a:r>
            <a:endParaRPr lang="hu-HU" dirty="0" smtClean="0"/>
          </a:p>
          <a:p>
            <a:r>
              <a:rPr lang="hu-HU" dirty="0" smtClean="0"/>
              <a:t>Sebészet</a:t>
            </a:r>
          </a:p>
          <a:p>
            <a:r>
              <a:rPr lang="hu-HU" dirty="0" err="1" smtClean="0"/>
              <a:t>Coloproctológia</a:t>
            </a:r>
            <a:endParaRPr lang="hu-HU" dirty="0" smtClean="0"/>
          </a:p>
          <a:p>
            <a:r>
              <a:rPr lang="hu-HU" dirty="0" smtClean="0"/>
              <a:t>Nőgyógyászat</a:t>
            </a:r>
          </a:p>
          <a:p>
            <a:r>
              <a:rPr lang="hu-HU" dirty="0" smtClean="0"/>
              <a:t>Kismamagondozás</a:t>
            </a:r>
          </a:p>
          <a:p>
            <a:r>
              <a:rPr lang="hu-HU" dirty="0" smtClean="0"/>
              <a:t>Nőgyógyászati ultrahang</a:t>
            </a:r>
          </a:p>
          <a:p>
            <a:r>
              <a:rPr lang="hu-HU" dirty="0" smtClean="0"/>
              <a:t>Radiológia</a:t>
            </a:r>
          </a:p>
          <a:p>
            <a:r>
              <a:rPr lang="hu-HU" dirty="0" smtClean="0"/>
              <a:t>Ultrahang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Gyógyszertár</a:t>
            </a:r>
          </a:p>
        </p:txBody>
      </p:sp>
      <p:pic>
        <p:nvPicPr>
          <p:cNvPr id="6" name="Kép 5" descr="GYEMSZI levélpapír-fejlé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7272808" cy="936103"/>
          </a:xfrm>
          <a:prstGeom prst="rect">
            <a:avLst/>
          </a:prstGeom>
          <a:noFill/>
        </p:spPr>
      </p:pic>
      <p:pic>
        <p:nvPicPr>
          <p:cNvPr id="1026" name="Picture 2" descr="NFU_new_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924" y="6093295"/>
            <a:ext cx="3780631" cy="66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NFU_levelpapir_lablec_CMY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7" r="-61147"/>
          <a:stretch/>
        </p:blipFill>
        <p:spPr bwMode="auto">
          <a:xfrm>
            <a:off x="251519" y="6118171"/>
            <a:ext cx="3672409" cy="64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zent Dona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369" y="1150491"/>
            <a:ext cx="56864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59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720080"/>
          </a:xfrm>
        </p:spPr>
        <p:txBody>
          <a:bodyPr>
            <a:normAutofit/>
          </a:bodyPr>
          <a:lstStyle/>
          <a:p>
            <a:r>
              <a:rPr lang="hu-HU" sz="3600" dirty="0" smtClean="0"/>
              <a:t>A projekt szakmai megvalósítása</a:t>
            </a:r>
            <a:endParaRPr lang="hu-HU" sz="3600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2060849"/>
            <a:ext cx="8229600" cy="3960440"/>
          </a:xfrm>
        </p:spPr>
        <p:txBody>
          <a:bodyPr>
            <a:normAutofit/>
          </a:bodyPr>
          <a:lstStyle/>
          <a:p>
            <a:r>
              <a:rPr lang="hu-HU" sz="1800" dirty="0" smtClean="0"/>
              <a:t>külső és belső projektmenedzsment többszöri felállítása</a:t>
            </a:r>
          </a:p>
          <a:p>
            <a:r>
              <a:rPr lang="hu-HU" sz="1800" dirty="0" smtClean="0"/>
              <a:t>szerzői jog megvásárlása a kiviteli tervdokumentáció elkészítésének közbeszerzéséhez, illetve az elkészítéshez</a:t>
            </a:r>
          </a:p>
          <a:p>
            <a:r>
              <a:rPr lang="hu-HU" sz="1800" dirty="0" smtClean="0"/>
              <a:t>közreműködők beszerzése, közbeszerzése</a:t>
            </a:r>
          </a:p>
          <a:p>
            <a:pPr marL="0" indent="0">
              <a:buNone/>
            </a:pPr>
            <a:endParaRPr lang="hu-HU" sz="1200" dirty="0" smtClean="0"/>
          </a:p>
          <a:p>
            <a:pPr marL="0" indent="0">
              <a:buNone/>
            </a:pPr>
            <a:r>
              <a:rPr lang="hu-HU" sz="1600" dirty="0"/>
              <a:t>hivatalos közbeszerzési szakértő: 	</a:t>
            </a:r>
            <a:r>
              <a:rPr lang="hu-HU" sz="1600" dirty="0" smtClean="0"/>
              <a:t>	</a:t>
            </a:r>
            <a:r>
              <a:rPr lang="hu-HU" sz="1600" b="1" i="1" dirty="0" smtClean="0"/>
              <a:t>Első </a:t>
            </a:r>
            <a:r>
              <a:rPr lang="hu-HU" sz="1600" b="1" i="1" dirty="0"/>
              <a:t>Magyar Közbeszerzési Tanácsadó </a:t>
            </a:r>
            <a:r>
              <a:rPr lang="hu-HU" sz="1600" b="1" i="1" dirty="0" err="1"/>
              <a:t>Zrt</a:t>
            </a:r>
            <a:r>
              <a:rPr lang="hu-HU" sz="1600" b="1" i="1" dirty="0"/>
              <a:t>.</a:t>
            </a:r>
          </a:p>
          <a:p>
            <a:pPr marL="0" indent="0">
              <a:buNone/>
            </a:pPr>
            <a:r>
              <a:rPr lang="hu-HU" sz="1600" dirty="0"/>
              <a:t>kiviteli tervek elkészítője: 	</a:t>
            </a:r>
            <a:r>
              <a:rPr lang="hu-HU" sz="1600" dirty="0" smtClean="0"/>
              <a:t>	</a:t>
            </a:r>
            <a:r>
              <a:rPr lang="hu-HU" sz="1600" b="1" i="1" dirty="0" smtClean="0"/>
              <a:t>System </a:t>
            </a:r>
            <a:r>
              <a:rPr lang="hu-HU" sz="1600" b="1" i="1" dirty="0"/>
              <a:t>4 Építész és Környezetvédelmi Mérnök Kft</a:t>
            </a:r>
            <a:r>
              <a:rPr lang="hu-HU" sz="1600" i="1" dirty="0"/>
              <a:t>.</a:t>
            </a:r>
          </a:p>
          <a:p>
            <a:pPr marL="0" indent="0">
              <a:buNone/>
            </a:pPr>
            <a:r>
              <a:rPr lang="hu-HU" sz="1600" dirty="0"/>
              <a:t>tervellenőr: 		</a:t>
            </a:r>
            <a:r>
              <a:rPr lang="hu-HU" sz="1600" dirty="0" smtClean="0"/>
              <a:t>	</a:t>
            </a:r>
            <a:r>
              <a:rPr lang="hu-HU" sz="1600" b="1" i="1" dirty="0" err="1" smtClean="0"/>
              <a:t>Akviron</a:t>
            </a:r>
            <a:r>
              <a:rPr lang="hu-HU" sz="1600" b="1" i="1" dirty="0" smtClean="0"/>
              <a:t> </a:t>
            </a:r>
            <a:r>
              <a:rPr lang="hu-HU" sz="1600" b="1" i="1" dirty="0"/>
              <a:t>Kft.</a:t>
            </a:r>
          </a:p>
          <a:p>
            <a:pPr marL="0" indent="0">
              <a:buNone/>
            </a:pPr>
            <a:r>
              <a:rPr lang="hu-HU" sz="1600" dirty="0"/>
              <a:t>műszaki ellenőr: 		</a:t>
            </a:r>
            <a:r>
              <a:rPr lang="hu-HU" sz="1600" dirty="0" smtClean="0"/>
              <a:t>	</a:t>
            </a:r>
            <a:r>
              <a:rPr lang="hu-HU" sz="1600" b="1" i="1" dirty="0" err="1" smtClean="0"/>
              <a:t>Omega-Lab</a:t>
            </a:r>
            <a:r>
              <a:rPr lang="hu-HU" sz="1600" b="1" i="1" dirty="0" smtClean="0"/>
              <a:t> </a:t>
            </a:r>
            <a:r>
              <a:rPr lang="hu-HU" sz="1600" b="1" i="1" dirty="0"/>
              <a:t>Kft.</a:t>
            </a:r>
          </a:p>
          <a:p>
            <a:pPr marL="0" indent="0">
              <a:buNone/>
            </a:pPr>
            <a:r>
              <a:rPr lang="hu-HU" sz="1600" dirty="0"/>
              <a:t>nyilvánosságbiztosítási feladatok: </a:t>
            </a:r>
            <a:r>
              <a:rPr lang="hu-HU" sz="1600" dirty="0" smtClean="0"/>
              <a:t>	</a:t>
            </a:r>
            <a:r>
              <a:rPr lang="hu-HU" sz="1600" b="1" i="1" dirty="0" smtClean="0"/>
              <a:t>Várpalotai </a:t>
            </a:r>
            <a:r>
              <a:rPr lang="hu-HU" sz="1600" b="1" i="1" dirty="0"/>
              <a:t>Hírcentrum Nonprofit Kft.</a:t>
            </a:r>
          </a:p>
          <a:p>
            <a:pPr marL="0" indent="0">
              <a:buNone/>
            </a:pPr>
            <a:r>
              <a:rPr lang="hu-HU" sz="1600" dirty="0"/>
              <a:t>építési kivitelező: 		</a:t>
            </a:r>
            <a:r>
              <a:rPr lang="hu-HU" sz="1600" dirty="0" smtClean="0"/>
              <a:t>	</a:t>
            </a:r>
            <a:r>
              <a:rPr lang="hu-HU" sz="1600" b="1" i="1" dirty="0" err="1" smtClean="0"/>
              <a:t>Progress-B</a:t>
            </a:r>
            <a:r>
              <a:rPr lang="hu-HU" sz="1600" b="1" i="1" dirty="0"/>
              <a:t>’ 90 </a:t>
            </a:r>
            <a:r>
              <a:rPr lang="hu-HU" sz="1600" b="1" i="1" dirty="0" err="1"/>
              <a:t>Zrt</a:t>
            </a:r>
            <a:r>
              <a:rPr lang="hu-HU" sz="1600" b="1" i="1" dirty="0"/>
              <a:t>.</a:t>
            </a:r>
          </a:p>
          <a:p>
            <a:pPr marL="0" indent="0">
              <a:buNone/>
            </a:pPr>
            <a:endParaRPr lang="hu-HU" sz="1200" dirty="0" smtClean="0"/>
          </a:p>
          <a:p>
            <a:r>
              <a:rPr lang="hu-HU" sz="1800" dirty="0" smtClean="0"/>
              <a:t>építési munkálatok</a:t>
            </a:r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dirty="0" smtClean="0"/>
          </a:p>
          <a:p>
            <a:pPr>
              <a:buFontTx/>
              <a:buChar char="-"/>
            </a:pPr>
            <a:endParaRPr lang="hu-HU" dirty="0" smtClean="0"/>
          </a:p>
          <a:p>
            <a:endParaRPr lang="hu-HU" dirty="0"/>
          </a:p>
        </p:txBody>
      </p:sp>
      <p:pic>
        <p:nvPicPr>
          <p:cNvPr id="6" name="Kép 5" descr="GYEMSZI levélpapír-fejlé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7272808" cy="936103"/>
          </a:xfrm>
          <a:prstGeom prst="rect">
            <a:avLst/>
          </a:prstGeom>
          <a:noFill/>
        </p:spPr>
      </p:pic>
      <p:pic>
        <p:nvPicPr>
          <p:cNvPr id="1026" name="Picture 2" descr="NFU_new_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924" y="6093295"/>
            <a:ext cx="3780631" cy="66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NFU_levelpapir_lablec_CMY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7" r="-61147"/>
          <a:stretch/>
        </p:blipFill>
        <p:spPr bwMode="auto">
          <a:xfrm>
            <a:off x="251519" y="6118171"/>
            <a:ext cx="3672409" cy="64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52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720080"/>
          </a:xfrm>
        </p:spPr>
        <p:txBody>
          <a:bodyPr>
            <a:normAutofit/>
          </a:bodyPr>
          <a:lstStyle/>
          <a:p>
            <a:r>
              <a:rPr lang="hu-HU" sz="3600" dirty="0" smtClean="0"/>
              <a:t>Beruházási alapadatok</a:t>
            </a:r>
            <a:endParaRPr lang="hu-HU" sz="3600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2060849"/>
            <a:ext cx="8229600" cy="3960440"/>
          </a:xfrm>
        </p:spPr>
        <p:txBody>
          <a:bodyPr>
            <a:normAutofit/>
          </a:bodyPr>
          <a:lstStyle/>
          <a:p>
            <a:r>
              <a:rPr lang="hu-HU" sz="1800" dirty="0" smtClean="0"/>
              <a:t>az építés helyszíne: 8100 Várpalota, Honvéd u. 3. „B” épület</a:t>
            </a:r>
          </a:p>
          <a:p>
            <a:r>
              <a:rPr lang="hu-HU" sz="1800" dirty="0" smtClean="0"/>
              <a:t>a beruházás jellege: fejlesztés, rekonstrukció, bővítés – működő kórházban!</a:t>
            </a:r>
          </a:p>
          <a:p>
            <a:r>
              <a:rPr lang="hu-HU" sz="1800" dirty="0" smtClean="0"/>
              <a:t>beépítéssel, felújítással, építéssel érintett terület: 4579 m2</a:t>
            </a:r>
          </a:p>
          <a:p>
            <a:r>
              <a:rPr lang="hu-HU" sz="1800" dirty="0" smtClean="0"/>
              <a:t>négyszintes épület, megmaradó jelleggel, földszinti és első emeleti bővítménnyel (70 m2 + 200 m2 hasznos alapterülettel)</a:t>
            </a:r>
          </a:p>
          <a:p>
            <a:r>
              <a:rPr lang="hu-HU" sz="1800" dirty="0"/>
              <a:t>t</a:t>
            </a:r>
            <a:r>
              <a:rPr lang="hu-HU" sz="1800" dirty="0" smtClean="0"/>
              <a:t>ervezett funkciók az épületben: egynapos sebészet, műtőblokk, szakorvosi rendelőintézet, diagnosztikai és ellátó részlegek</a:t>
            </a:r>
          </a:p>
          <a:p>
            <a:endParaRPr lang="hu-HU" sz="1800" dirty="0" smtClean="0"/>
          </a:p>
          <a:p>
            <a:r>
              <a:rPr lang="hu-HU" sz="1800" dirty="0" smtClean="0"/>
              <a:t>környezettudatos tervezés: hőszigetelés, napkollektor-park kialakítása, csapadékvíz felhasználása tároló építésével, zöldterület-fejlesztés</a:t>
            </a:r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dirty="0" smtClean="0"/>
          </a:p>
          <a:p>
            <a:pPr>
              <a:buFontTx/>
              <a:buChar char="-"/>
            </a:pPr>
            <a:endParaRPr lang="hu-HU" dirty="0" smtClean="0"/>
          </a:p>
          <a:p>
            <a:endParaRPr lang="hu-HU" dirty="0"/>
          </a:p>
        </p:txBody>
      </p:sp>
      <p:pic>
        <p:nvPicPr>
          <p:cNvPr id="6" name="Kép 5" descr="GYEMSZI levélpapír-fejlé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7272808" cy="936103"/>
          </a:xfrm>
          <a:prstGeom prst="rect">
            <a:avLst/>
          </a:prstGeom>
          <a:noFill/>
        </p:spPr>
      </p:pic>
      <p:pic>
        <p:nvPicPr>
          <p:cNvPr id="1026" name="Picture 2" descr="NFU_new_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924" y="6093295"/>
            <a:ext cx="3780631" cy="66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NFU_levelpapir_lablec_CMY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7" r="-61147"/>
          <a:stretch/>
        </p:blipFill>
        <p:spPr bwMode="auto">
          <a:xfrm>
            <a:off x="251519" y="6118171"/>
            <a:ext cx="3672409" cy="64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94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1052734"/>
            <a:ext cx="8229600" cy="648074"/>
          </a:xfrm>
        </p:spPr>
        <p:txBody>
          <a:bodyPr>
            <a:normAutofit/>
          </a:bodyPr>
          <a:lstStyle/>
          <a:p>
            <a:r>
              <a:rPr lang="hu-HU" sz="3600" dirty="0" smtClean="0"/>
              <a:t>Kivitelezés adatai, készültsége</a:t>
            </a:r>
            <a:endParaRPr lang="hu-HU" sz="3600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45355"/>
          </a:xfrm>
        </p:spPr>
        <p:txBody>
          <a:bodyPr>
            <a:normAutofit/>
          </a:bodyPr>
          <a:lstStyle/>
          <a:p>
            <a:r>
              <a:rPr lang="hu-HU" sz="1800" dirty="0" smtClean="0"/>
              <a:t>a </a:t>
            </a:r>
            <a:r>
              <a:rPr lang="hu-HU" sz="1800" i="1" dirty="0" smtClean="0"/>
              <a:t>„Várpalotai Kórház épületének felújítása </a:t>
            </a:r>
            <a:r>
              <a:rPr lang="hu-HU" sz="1800" i="1" dirty="0" err="1" smtClean="0"/>
              <a:t>Járóbeteg</a:t>
            </a:r>
            <a:r>
              <a:rPr lang="hu-HU" sz="1800" i="1" dirty="0" smtClean="0"/>
              <a:t> Szakellátó Intézet kialakításával” </a:t>
            </a:r>
            <a:r>
              <a:rPr lang="hu-HU" sz="1800" dirty="0" smtClean="0"/>
              <a:t>tárgyú közbeszerzési eljárás nyertese a </a:t>
            </a:r>
            <a:r>
              <a:rPr lang="hu-HU" sz="1800" b="1" dirty="0" err="1" smtClean="0"/>
              <a:t>Progress-B</a:t>
            </a:r>
            <a:r>
              <a:rPr lang="hu-HU" sz="1800" b="1" dirty="0" smtClean="0"/>
              <a:t>’ 90 </a:t>
            </a:r>
            <a:r>
              <a:rPr lang="hu-HU" sz="1800" b="1" dirty="0" err="1" smtClean="0"/>
              <a:t>Zrt</a:t>
            </a:r>
            <a:r>
              <a:rPr lang="hu-HU" sz="1800" b="1" dirty="0" smtClean="0"/>
              <a:t>. </a:t>
            </a:r>
          </a:p>
          <a:p>
            <a:pPr marL="0" indent="0">
              <a:buNone/>
            </a:pPr>
            <a:endParaRPr lang="hu-HU" sz="1800" b="1" dirty="0" smtClean="0"/>
          </a:p>
          <a:p>
            <a:r>
              <a:rPr lang="hu-HU" sz="1800" dirty="0" smtClean="0"/>
              <a:t>a szerződés aláírása: </a:t>
            </a:r>
            <a:r>
              <a:rPr lang="hu-HU" sz="1800" i="1" dirty="0" smtClean="0"/>
              <a:t>2013. október 18.</a:t>
            </a:r>
          </a:p>
          <a:p>
            <a:r>
              <a:rPr lang="hu-HU" sz="1800" dirty="0" smtClean="0"/>
              <a:t>építési napló megnyitása, munkaterület átadása: </a:t>
            </a:r>
            <a:r>
              <a:rPr lang="hu-HU" sz="1800" i="1" dirty="0" smtClean="0"/>
              <a:t>2013. november 15.</a:t>
            </a:r>
          </a:p>
          <a:p>
            <a:r>
              <a:rPr lang="hu-HU" sz="1800" dirty="0"/>
              <a:t>t</a:t>
            </a:r>
            <a:r>
              <a:rPr lang="hu-HU" sz="1800" dirty="0" smtClean="0"/>
              <a:t>eljesítési határidő: </a:t>
            </a:r>
            <a:r>
              <a:rPr lang="hu-HU" sz="1800" i="1" dirty="0" smtClean="0"/>
              <a:t>2014. július 15.</a:t>
            </a:r>
          </a:p>
          <a:p>
            <a:r>
              <a:rPr lang="hu-HU" sz="1800" dirty="0" smtClean="0"/>
              <a:t>jelenlegi kivitelezési készültség</a:t>
            </a:r>
            <a:r>
              <a:rPr lang="hu-HU" sz="1800" smtClean="0"/>
              <a:t>: </a:t>
            </a:r>
            <a:r>
              <a:rPr lang="hu-HU" sz="1800" i="1" smtClean="0"/>
              <a:t>25 </a:t>
            </a:r>
            <a:r>
              <a:rPr lang="hu-HU" sz="1800" i="1" dirty="0" smtClean="0"/>
              <a:t>%</a:t>
            </a:r>
          </a:p>
          <a:p>
            <a:r>
              <a:rPr lang="hu-HU" sz="1800" dirty="0" smtClean="0"/>
              <a:t>a szerződésben foglalt vállalkozói díj: </a:t>
            </a:r>
          </a:p>
          <a:p>
            <a:pPr marL="0" indent="0">
              <a:buNone/>
            </a:pPr>
            <a:r>
              <a:rPr lang="hu-HU" sz="1800" i="1" dirty="0"/>
              <a:t>	</a:t>
            </a:r>
            <a:r>
              <a:rPr lang="hu-HU" sz="1800" i="1" dirty="0" smtClean="0"/>
              <a:t>bruttó 503 997 563 Ft</a:t>
            </a:r>
          </a:p>
          <a:p>
            <a:endParaRPr lang="hu-HU" sz="1800" dirty="0" smtClean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dirty="0" smtClean="0"/>
          </a:p>
          <a:p>
            <a:pPr>
              <a:buFontTx/>
              <a:buChar char="-"/>
            </a:pPr>
            <a:endParaRPr lang="hu-HU" dirty="0" smtClean="0"/>
          </a:p>
          <a:p>
            <a:endParaRPr lang="hu-HU" dirty="0"/>
          </a:p>
        </p:txBody>
      </p:sp>
      <p:pic>
        <p:nvPicPr>
          <p:cNvPr id="6" name="Kép 5" descr="GYEMSZI levélpapír-fejlé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1"/>
            <a:ext cx="7272808" cy="936103"/>
          </a:xfrm>
          <a:prstGeom prst="rect">
            <a:avLst/>
          </a:prstGeom>
          <a:noFill/>
        </p:spPr>
      </p:pic>
      <p:pic>
        <p:nvPicPr>
          <p:cNvPr id="1026" name="Picture 2" descr="NFU_new_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924" y="6093295"/>
            <a:ext cx="3780631" cy="66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NFU_levelpapir_lablec_CMY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7" r="-61147"/>
          <a:stretch/>
        </p:blipFill>
        <p:spPr bwMode="auto">
          <a:xfrm>
            <a:off x="251519" y="6118171"/>
            <a:ext cx="3672409" cy="64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425618"/>
            <a:ext cx="1872208" cy="249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7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92088"/>
          </a:xfrm>
        </p:spPr>
        <p:txBody>
          <a:bodyPr>
            <a:normAutofit/>
          </a:bodyPr>
          <a:lstStyle/>
          <a:p>
            <a:r>
              <a:rPr lang="hu-HU" sz="2400" dirty="0" smtClean="0"/>
              <a:t>Bontási munkálatok </a:t>
            </a:r>
            <a:r>
              <a:rPr lang="hu-HU" sz="2400" i="1" dirty="0" smtClean="0"/>
              <a:t>(2013 decembere)</a:t>
            </a:r>
            <a:endParaRPr lang="hu-HU" sz="2400" i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38" y="1628800"/>
            <a:ext cx="2881176" cy="2160881"/>
          </a:xfrm>
        </p:spPr>
      </p:pic>
      <p:pic>
        <p:nvPicPr>
          <p:cNvPr id="6" name="Kép 5" descr="GYEMSZI levélpapír-fejléc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7272808" cy="936103"/>
          </a:xfrm>
          <a:prstGeom prst="rect">
            <a:avLst/>
          </a:prstGeom>
          <a:noFill/>
        </p:spPr>
      </p:pic>
      <p:pic>
        <p:nvPicPr>
          <p:cNvPr id="1026" name="Picture 2" descr="NFU_new_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924" y="6093295"/>
            <a:ext cx="3780631" cy="66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NFU_levelpapir_lablec_CMYK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7" r="-61147"/>
          <a:stretch/>
        </p:blipFill>
        <p:spPr bwMode="auto">
          <a:xfrm>
            <a:off x="251519" y="6118171"/>
            <a:ext cx="3672409" cy="64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28800"/>
            <a:ext cx="2880000" cy="2160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90" y="4001953"/>
            <a:ext cx="2880000" cy="21600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023" y="4025267"/>
            <a:ext cx="288000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9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92088"/>
          </a:xfrm>
        </p:spPr>
        <p:txBody>
          <a:bodyPr>
            <a:normAutofit/>
          </a:bodyPr>
          <a:lstStyle/>
          <a:p>
            <a:r>
              <a:rPr lang="hu-HU" sz="2400" dirty="0" smtClean="0"/>
              <a:t>Bontás és feltárás </a:t>
            </a:r>
            <a:r>
              <a:rPr lang="hu-HU" sz="2400" i="1" dirty="0" smtClean="0"/>
              <a:t>(2013 decembere, 2014 januárja)</a:t>
            </a:r>
            <a:endParaRPr lang="hu-HU" sz="2400" i="1" dirty="0"/>
          </a:p>
        </p:txBody>
      </p:sp>
      <p:pic>
        <p:nvPicPr>
          <p:cNvPr id="6" name="Kép 5" descr="GYEMSZI levélpapír-fejlé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7272808" cy="936103"/>
          </a:xfrm>
          <a:prstGeom prst="rect">
            <a:avLst/>
          </a:prstGeom>
          <a:noFill/>
        </p:spPr>
      </p:pic>
      <p:pic>
        <p:nvPicPr>
          <p:cNvPr id="1026" name="Picture 2" descr="NFU_new_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924" y="6093295"/>
            <a:ext cx="3780631" cy="66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NFU_levelpapir_lablec_CMY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7" r="-61147"/>
          <a:stretch/>
        </p:blipFill>
        <p:spPr bwMode="auto">
          <a:xfrm>
            <a:off x="251519" y="6118171"/>
            <a:ext cx="3672409" cy="64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Tartalom helye 10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8" y="1707946"/>
            <a:ext cx="2880000" cy="2160000"/>
          </a:xfr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28193"/>
            <a:ext cx="2880000" cy="216000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88375"/>
            <a:ext cx="2880000" cy="216000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4088375"/>
            <a:ext cx="288000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2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486</Words>
  <Application>Microsoft Office PowerPoint</Application>
  <PresentationFormat>Diavetítés a képernyőre (4:3 oldalarány)</PresentationFormat>
  <Paragraphs>146</Paragraphs>
  <Slides>16</Slides>
  <Notes>8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Office-téma</vt:lpstr>
      <vt:lpstr>„Infrastruktúrafejlesztés a várpalotai kórházban”</vt:lpstr>
      <vt:lpstr>„Infrastruktúrafejlesztés a várpalotai kórházban” a projekt alapadatai</vt:lpstr>
      <vt:lpstr>Az „Infrastruktúrafejlesztés a várpalotai kórházban” elnevezésű projekt célja</vt:lpstr>
      <vt:lpstr>PowerPoint bemutató</vt:lpstr>
      <vt:lpstr>A projekt szakmai megvalósítása</vt:lpstr>
      <vt:lpstr>Beruházási alapadatok</vt:lpstr>
      <vt:lpstr>Kivitelezés adatai, készültsége</vt:lpstr>
      <vt:lpstr>Bontási munkálatok (2013 decembere)</vt:lpstr>
      <vt:lpstr>Bontás és feltárás (2013 decembere, 2014 januárja)</vt:lpstr>
      <vt:lpstr>Bontás, feltárás, gépészeti alapok (2014 januárja)</vt:lpstr>
      <vt:lpstr>Gépészet, tartószerkezet gipszkartonozáshoz(2014 januárja)</vt:lpstr>
      <vt:lpstr>Gépészet, gipszkartonozás (2014. január-február)</vt:lpstr>
      <vt:lpstr>Nyílászárók cseréje, szerkezet gipszkartonozáshoz (2014 februárja)</vt:lpstr>
      <vt:lpstr>gépészet, villanyóra szekrény, vizesblokk (2014 februárja)</vt:lpstr>
      <vt:lpstr>gépészet, villanyóra szekrény, vizesblokk (2014 februárja)</vt:lpstr>
      <vt:lpstr>Eszközbeszerzés a projekt keretében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lkjéosjeréglksd</dc:title>
  <dc:creator>admin</dc:creator>
  <cp:lastModifiedBy>admin</cp:lastModifiedBy>
  <cp:revision>47</cp:revision>
  <cp:lastPrinted>2014-03-04T10:06:55Z</cp:lastPrinted>
  <dcterms:created xsi:type="dcterms:W3CDTF">2014-02-27T13:30:34Z</dcterms:created>
  <dcterms:modified xsi:type="dcterms:W3CDTF">2014-03-04T11:14:30Z</dcterms:modified>
</cp:coreProperties>
</file>